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5" r:id="rId2"/>
    <p:sldId id="259" r:id="rId3"/>
    <p:sldId id="257" r:id="rId4"/>
    <p:sldId id="273" r:id="rId5"/>
    <p:sldId id="274" r:id="rId6"/>
    <p:sldId id="268" r:id="rId7"/>
    <p:sldId id="258" r:id="rId8"/>
    <p:sldId id="260" r:id="rId9"/>
    <p:sldId id="261" r:id="rId10"/>
    <p:sldId id="262" r:id="rId11"/>
    <p:sldId id="263" r:id="rId12"/>
    <p:sldId id="271" r:id="rId13"/>
    <p:sldId id="272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66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demar Kuli" initials="WK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C538"/>
    <a:srgbClr val="F5FFF7"/>
    <a:srgbClr val="F3FCFF"/>
    <a:srgbClr val="E5F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1T14:07:31.499" idx="1">
    <p:pos x="10" y="10"/>
    <p:text>Kosmetyczne poprawki, doprecyzowanie – na terenie gminy powstaną najprawdopodobniej 2 węzły – na północ i na zachód od Łagiewnik.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1T14:07:31.499" idx="5">
    <p:pos x="10" y="10"/>
    <p:text>Kosmetyczne poprawki, doprecyzowanie – na terenie gminy powstaną najprawdopodobniej 2 węzły – na północ i na zachód od Łagiewnik.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1T14:07:31.499" idx="6">
    <p:pos x="10" y="10"/>
    <p:text>Kosmetyczne poprawki, doprecyzowanie – na terenie gminy powstaną najprawdopodobniej 2 węzły – na północ i na zachód od Łagiewnik.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1T14:07:31.499" idx="4">
    <p:pos x="10" y="10"/>
    <p:text>Kosmetyczne poprawki, doprecyzowanie – na terenie gminy powstaną najprawdopodobniej 2 węzły – na północ i na zachód od Łagiewnik.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279E-CE8A-498F-99B5-9B9BD6641BB9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ECE17-D3CB-4C26-BED4-89FE7B50F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42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ECE17-D3CB-4C26-BED4-89FE7B50F10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96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ECE17-D3CB-4C26-BED4-89FE7B50F10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960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ECE17-D3CB-4C26-BED4-89FE7B50F10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96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ECE17-D3CB-4C26-BED4-89FE7B50F10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96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ECE17-D3CB-4C26-BED4-89FE7B50F10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788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ECE17-D3CB-4C26-BED4-89FE7B50F10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65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6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84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81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32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01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92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52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00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61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6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2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636F-BB48-4FDB-B8CB-F03E2D038331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5FA1-DED7-4068-BE6E-8EB0648D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76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B6C3E351-900D-44C4-9682-5312FA0C48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195" y="30679"/>
            <a:ext cx="4875609" cy="6858000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29980957-47CC-42F7-A23A-F6969CBA6614}"/>
              </a:ext>
            </a:extLst>
          </p:cNvPr>
          <p:cNvSpPr/>
          <p:nvPr/>
        </p:nvSpPr>
        <p:spPr>
          <a:xfrm>
            <a:off x="2134195" y="30679"/>
            <a:ext cx="4875609" cy="2420888"/>
          </a:xfrm>
          <a:prstGeom prst="rect">
            <a:avLst/>
          </a:prstGeom>
          <a:solidFill>
            <a:srgbClr val="F5FFF7"/>
          </a:solidFill>
          <a:ln>
            <a:solidFill>
              <a:srgbClr val="F5F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7D36EF2F-734E-4F34-84C0-5E9E172579B2}"/>
              </a:ext>
            </a:extLst>
          </p:cNvPr>
          <p:cNvSpPr txBox="1"/>
          <p:nvPr/>
        </p:nvSpPr>
        <p:spPr>
          <a:xfrm>
            <a:off x="2203523" y="327671"/>
            <a:ext cx="47369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Studium Uwarunkowań i Kierunków Zagospodarowania Przestrzennego </a:t>
            </a:r>
          </a:p>
          <a:p>
            <a:pPr algn="ctr"/>
            <a:r>
              <a:rPr lang="pl-PL" sz="2000" dirty="0"/>
              <a:t>Gminy Łagiewniki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E3E9E056-7007-4C3A-990D-952FEAB85583}"/>
              </a:ext>
            </a:extLst>
          </p:cNvPr>
          <p:cNvSpPr txBox="1"/>
          <p:nvPr/>
        </p:nvSpPr>
        <p:spPr>
          <a:xfrm>
            <a:off x="3203848" y="1547993"/>
            <a:ext cx="2640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>
                <a:solidFill>
                  <a:srgbClr val="00B050"/>
                </a:solidFill>
              </a:rPr>
              <a:t>KONSULTACJE </a:t>
            </a:r>
            <a:r>
              <a:rPr lang="pl-PL" b="1" dirty="0" smtClean="0">
                <a:solidFill>
                  <a:srgbClr val="00B050"/>
                </a:solidFill>
              </a:rPr>
              <a:t>SPOŁECZNE</a:t>
            </a:r>
          </a:p>
          <a:p>
            <a:pPr algn="ctr"/>
            <a:r>
              <a:rPr lang="pl-PL" b="1" dirty="0" smtClean="0">
                <a:solidFill>
                  <a:srgbClr val="00B050"/>
                </a:solidFill>
              </a:rPr>
              <a:t>2021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EF49AEE2-4D0D-44B9-BB7A-676FCCBC7F64}"/>
              </a:ext>
            </a:extLst>
          </p:cNvPr>
          <p:cNvSpPr/>
          <p:nvPr/>
        </p:nvSpPr>
        <p:spPr>
          <a:xfrm rot="20526405">
            <a:off x="6926335" y="3357479"/>
            <a:ext cx="2391622" cy="284471"/>
          </a:xfrm>
          <a:prstGeom prst="rect">
            <a:avLst/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rójkąt równoramienny 16">
            <a:extLst>
              <a:ext uri="{FF2B5EF4-FFF2-40B4-BE49-F238E27FC236}">
                <a16:creationId xmlns:a16="http://schemas.microsoft.com/office/drawing/2014/main" xmlns="" id="{5DCB350D-A2B3-4398-BF4C-1236F8224F86}"/>
              </a:ext>
            </a:extLst>
          </p:cNvPr>
          <p:cNvSpPr/>
          <p:nvPr/>
        </p:nvSpPr>
        <p:spPr>
          <a:xfrm rot="16200000">
            <a:off x="186041" y="2054320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186" y="6237312"/>
            <a:ext cx="324036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102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Harmonogram konsultacji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000" b="1" dirty="0"/>
              <a:t>SPOTKANIE ZAMKNIĘTE / 6.X.2020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2000" b="1" dirty="0"/>
              <a:t>OTWARTE SPOTKANIA KONSULTACYJNE / </a:t>
            </a:r>
            <a:r>
              <a:rPr lang="pl-PL" sz="2000" b="1" dirty="0" smtClean="0"/>
              <a:t>22.III-7.IV.2020</a:t>
            </a:r>
            <a:endParaRPr lang="pl-PL" sz="2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/>
              <a:t>Łagiewniki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/>
              <a:t>Oleszna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Słupice</a:t>
            </a:r>
            <a:r>
              <a:rPr lang="pl-PL" sz="2000" dirty="0"/>
              <a:t>, Młynica, </a:t>
            </a:r>
            <a:r>
              <a:rPr lang="pl-PL" sz="2000" dirty="0" err="1" smtClean="0"/>
              <a:t>Domaszów</a:t>
            </a:r>
            <a:endParaRPr lang="pl-P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Jaźwina</a:t>
            </a:r>
            <a:r>
              <a:rPr lang="pl-PL" sz="2000" dirty="0"/>
              <a:t>, Stoszów, Kuchary, </a:t>
            </a:r>
            <a:r>
              <a:rPr lang="pl-PL" sz="2000" dirty="0" err="1"/>
              <a:t>Janczowice</a:t>
            </a:r>
            <a:r>
              <a:rPr lang="pl-PL" sz="2000" dirty="0"/>
              <a:t>, </a:t>
            </a:r>
            <a:r>
              <a:rPr lang="pl-PL" sz="2000" dirty="0" err="1" smtClean="0"/>
              <a:t>Uliczno</a:t>
            </a:r>
            <a:endParaRPr lang="pl-P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Sieniawka</a:t>
            </a:r>
            <a:r>
              <a:rPr lang="pl-PL" sz="2000" dirty="0"/>
              <a:t>, </a:t>
            </a:r>
            <a:r>
              <a:rPr lang="pl-PL" sz="2000" dirty="0" err="1"/>
              <a:t>Mniowice</a:t>
            </a:r>
            <a:r>
              <a:rPr lang="pl-PL" sz="2000" dirty="0"/>
              <a:t>, </a:t>
            </a:r>
            <a:r>
              <a:rPr lang="pl-PL" sz="2000" dirty="0" smtClean="0"/>
              <a:t>Ratajno</a:t>
            </a:r>
            <a:endParaRPr lang="pl-P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Ligota </a:t>
            </a:r>
            <a:r>
              <a:rPr lang="pl-PL" sz="2000" dirty="0"/>
              <a:t>Wlk. </a:t>
            </a:r>
            <a:r>
              <a:rPr lang="pl-PL" sz="2000" dirty="0" smtClean="0"/>
              <a:t>Przystronie</a:t>
            </a:r>
            <a:endParaRPr lang="pl-P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Radzików</a:t>
            </a:r>
            <a:r>
              <a:rPr lang="pl-PL" sz="2000" dirty="0"/>
              <a:t>, Sokolniki, </a:t>
            </a:r>
            <a:r>
              <a:rPr lang="pl-PL" sz="2000" dirty="0" smtClean="0"/>
              <a:t>Trzebnik</a:t>
            </a:r>
            <a:endParaRPr lang="pl-P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/>
              <a:t>Sienice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endParaRPr lang="pl-PL" b="1" dirty="0"/>
          </a:p>
          <a:p>
            <a:pPr marL="514350" indent="-514350"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897444F-272B-4DD1-AA46-5381D73F01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sp>
        <p:nvSpPr>
          <p:cNvPr id="7" name="Trójkąt równoramienny 6">
            <a:extLst>
              <a:ext uri="{FF2B5EF4-FFF2-40B4-BE49-F238E27FC236}">
                <a16:creationId xmlns:a16="http://schemas.microsoft.com/office/drawing/2014/main" xmlns="" id="{DC643784-AB7D-4EAC-AB82-A8D7A0890A2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496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Harmonogram konsultacji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8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3. WARSZTATY KONSULTACYJNE- DIAGNOSTYCZNE / </a:t>
            </a:r>
            <a:r>
              <a:rPr lang="pl-PL" sz="2000" b="1" dirty="0" smtClean="0"/>
              <a:t>IV 2021</a:t>
            </a:r>
            <a:endParaRPr lang="pl-PL" sz="2000" b="1" dirty="0"/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4</a:t>
            </a:r>
            <a:r>
              <a:rPr lang="pl-PL" sz="2000" b="1" dirty="0" smtClean="0"/>
              <a:t>. </a:t>
            </a:r>
            <a:r>
              <a:rPr lang="pl-PL" sz="2000" b="1" dirty="0"/>
              <a:t>WARSZTATY KONSULTACYJNE – PROJEKTOWE / </a:t>
            </a:r>
            <a:r>
              <a:rPr lang="pl-PL" sz="2000" b="1" dirty="0" smtClean="0"/>
              <a:t>V </a:t>
            </a:r>
            <a:r>
              <a:rPr lang="pl-PL" sz="2000" b="1" dirty="0"/>
              <a:t>2021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5</a:t>
            </a:r>
            <a:r>
              <a:rPr lang="pl-PL" sz="2000" b="1" dirty="0" smtClean="0"/>
              <a:t>. </a:t>
            </a:r>
            <a:r>
              <a:rPr lang="pl-PL" sz="2000" b="1" dirty="0"/>
              <a:t>SPOTKANIE OTWARTE / </a:t>
            </a:r>
            <a:r>
              <a:rPr lang="pl-PL" sz="2000" b="1" dirty="0" smtClean="0"/>
              <a:t>VI </a:t>
            </a:r>
            <a:r>
              <a:rPr lang="pl-PL" sz="2000" b="1" dirty="0"/>
              <a:t>2021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0FB61C96-3C09-47C6-9217-CF215555F217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C2A06D30-4BC2-4DE7-9B90-5CE8E04A17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96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Działania towarzyszące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2000" b="1" dirty="0"/>
              <a:t>AKCJA INFORMACYJNA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2.     OPRACOWANIE DEMOGRAFICZNE</a:t>
            </a:r>
          </a:p>
          <a:p>
            <a:endParaRPr lang="pl-PL" dirty="0"/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218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Dotychczasowa prognoza demograficzna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628800"/>
            <a:ext cx="8229600" cy="46699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l-PL" sz="2000" dirty="0" smtClean="0">
                <a:latin typeface="+mj-lt"/>
                <a:ea typeface="Calibri" panose="020F0502020204030204" pitchFamily="34" charset="0"/>
              </a:rPr>
              <a:t>Prognoza na lata 2020-2030 opracowana przed urealnieniem się inwestycji komunikacyjnych zakłada, że:</a:t>
            </a:r>
            <a:endParaRPr lang="pl-PL" sz="2000" dirty="0"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000" b="1" dirty="0">
                <a:latin typeface="+mj-lt"/>
                <a:ea typeface="Calibri" panose="020F0502020204030204" pitchFamily="34" charset="0"/>
              </a:rPr>
              <a:t>Ludność </a:t>
            </a:r>
            <a:r>
              <a:rPr lang="pl-PL" sz="2000" dirty="0">
                <a:latin typeface="+mj-lt"/>
                <a:ea typeface="Calibri" panose="020F0502020204030204" pitchFamily="34" charset="0"/>
              </a:rPr>
              <a:t>Łagiewnik będzie się zmniejszała z </a:t>
            </a:r>
            <a:r>
              <a:rPr lang="pl-PL" sz="2000" b="1" dirty="0">
                <a:latin typeface="+mj-lt"/>
                <a:ea typeface="Calibri" panose="020F0502020204030204" pitchFamily="34" charset="0"/>
              </a:rPr>
              <a:t>7438</a:t>
            </a:r>
            <a:r>
              <a:rPr lang="pl-PL" sz="2000" dirty="0">
                <a:latin typeface="+mj-lt"/>
                <a:ea typeface="Calibri" panose="020F0502020204030204" pitchFamily="34" charset="0"/>
              </a:rPr>
              <a:t> do </a:t>
            </a:r>
            <a:r>
              <a:rPr lang="pl-PL" sz="2000" b="1" dirty="0">
                <a:latin typeface="+mj-lt"/>
                <a:ea typeface="Calibri" panose="020F0502020204030204" pitchFamily="34" charset="0"/>
              </a:rPr>
              <a:t>7176 </a:t>
            </a:r>
            <a:r>
              <a:rPr lang="pl-PL" sz="2000" dirty="0">
                <a:latin typeface="+mj-lt"/>
              </a:rPr>
              <a:t>osób, co oznacza </a:t>
            </a:r>
            <a:r>
              <a:rPr lang="pl-PL" sz="2000" dirty="0">
                <a:latin typeface="+mj-lt"/>
                <a:ea typeface="Calibri" panose="020F0502020204030204" pitchFamily="34" charset="0"/>
              </a:rPr>
              <a:t>spadek ilości mieszkańców gminy o </a:t>
            </a:r>
            <a:r>
              <a:rPr lang="pl-PL" sz="2000" b="1" dirty="0">
                <a:latin typeface="+mj-lt"/>
                <a:ea typeface="Calibri" panose="020F0502020204030204" pitchFamily="34" charset="0"/>
              </a:rPr>
              <a:t>262</a:t>
            </a:r>
            <a:r>
              <a:rPr lang="pl-PL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pl-PL" sz="2000" dirty="0" smtClean="0">
                <a:latin typeface="+mj-lt"/>
                <a:ea typeface="Calibri" panose="020F0502020204030204" pitchFamily="34" charset="0"/>
              </a:rPr>
              <a:t>osoby</a:t>
            </a:r>
          </a:p>
          <a:p>
            <a:pPr>
              <a:spcAft>
                <a:spcPts val="1200"/>
              </a:spcAft>
            </a:pPr>
            <a:r>
              <a:rPr lang="pl-PL" sz="2000" dirty="0" smtClean="0">
                <a:latin typeface="+mj-lt"/>
                <a:ea typeface="Calibri" panose="020F0502020204030204" pitchFamily="34" charset="0"/>
              </a:rPr>
              <a:t>Ilość </a:t>
            </a:r>
            <a:r>
              <a:rPr lang="pl-PL" sz="2000" dirty="0">
                <a:latin typeface="+mj-lt"/>
                <a:ea typeface="Calibri" panose="020F0502020204030204" pitchFamily="34" charset="0"/>
              </a:rPr>
              <a:t>osób w wieku przedprodukcyjnym będzie się </a:t>
            </a:r>
            <a:r>
              <a:rPr lang="pl-PL" sz="2000" dirty="0" smtClean="0">
                <a:latin typeface="+mj-lt"/>
                <a:ea typeface="Calibri" panose="020F0502020204030204" pitchFamily="34" charset="0"/>
              </a:rPr>
              <a:t>zmniejszać </a:t>
            </a:r>
            <a:r>
              <a:rPr lang="pl-PL" sz="2000" dirty="0">
                <a:ea typeface="Calibri" panose="020F0502020204030204" pitchFamily="34" charset="0"/>
              </a:rPr>
              <a:t>z </a:t>
            </a:r>
            <a:r>
              <a:rPr lang="pl-PL" sz="2000" b="1" dirty="0">
                <a:ea typeface="Calibri" panose="020F0502020204030204" pitchFamily="34" charset="0"/>
              </a:rPr>
              <a:t>1338</a:t>
            </a:r>
            <a:r>
              <a:rPr lang="pl-PL" sz="2000" dirty="0">
                <a:ea typeface="Calibri" panose="020F0502020204030204" pitchFamily="34" charset="0"/>
              </a:rPr>
              <a:t> do </a:t>
            </a:r>
            <a:r>
              <a:rPr lang="pl-PL" sz="2000" b="1" dirty="0">
                <a:ea typeface="Calibri" panose="020F0502020204030204" pitchFamily="34" charset="0"/>
              </a:rPr>
              <a:t>1180</a:t>
            </a:r>
            <a:r>
              <a:rPr lang="pl-PL" sz="2000" dirty="0">
                <a:ea typeface="Calibri" panose="020F0502020204030204" pitchFamily="34" charset="0"/>
              </a:rPr>
              <a:t>, czyli o </a:t>
            </a:r>
            <a:r>
              <a:rPr lang="pl-PL" sz="2000" b="1" dirty="0">
                <a:ea typeface="Calibri" panose="020F0502020204030204" pitchFamily="34" charset="0"/>
              </a:rPr>
              <a:t>158</a:t>
            </a:r>
            <a:r>
              <a:rPr lang="pl-PL" sz="2000" dirty="0">
                <a:ea typeface="Calibri" panose="020F0502020204030204" pitchFamily="34" charset="0"/>
              </a:rPr>
              <a:t> </a:t>
            </a:r>
            <a:r>
              <a:rPr lang="pl-PL" sz="2000" dirty="0" smtClean="0">
                <a:ea typeface="Calibri" panose="020F0502020204030204" pitchFamily="34" charset="0"/>
              </a:rPr>
              <a:t>osoby</a:t>
            </a:r>
          </a:p>
          <a:p>
            <a:pPr>
              <a:spcAft>
                <a:spcPts val="1200"/>
              </a:spcAft>
            </a:pPr>
            <a:r>
              <a:rPr lang="pl-PL" sz="2000" dirty="0" smtClean="0">
                <a:ea typeface="Calibri" panose="020F0502020204030204" pitchFamily="34" charset="0"/>
              </a:rPr>
              <a:t>Ilość osób </a:t>
            </a:r>
            <a:r>
              <a:rPr lang="pl-PL" sz="2000" dirty="0">
                <a:ea typeface="Calibri" panose="020F0502020204030204" pitchFamily="34" charset="0"/>
              </a:rPr>
              <a:t>w </a:t>
            </a:r>
            <a:r>
              <a:rPr lang="pl-PL" sz="2000" b="1" dirty="0">
                <a:ea typeface="Calibri" panose="020F0502020204030204" pitchFamily="34" charset="0"/>
              </a:rPr>
              <a:t>wieku produkcyjnym </a:t>
            </a:r>
            <a:r>
              <a:rPr lang="pl-PL" sz="2000" dirty="0">
                <a:ea typeface="Calibri" panose="020F0502020204030204" pitchFamily="34" charset="0"/>
              </a:rPr>
              <a:t>będzie się zmniejszać z </a:t>
            </a:r>
            <a:r>
              <a:rPr lang="pl-PL" sz="2000" b="1" dirty="0" smtClean="0">
                <a:ea typeface="Calibri" panose="020F0502020204030204" pitchFamily="34" charset="0"/>
              </a:rPr>
              <a:t>4578</a:t>
            </a:r>
            <a:r>
              <a:rPr lang="pl-PL" sz="2000" dirty="0" smtClean="0">
                <a:ea typeface="Calibri" panose="020F0502020204030204" pitchFamily="34" charset="0"/>
              </a:rPr>
              <a:t> </a:t>
            </a:r>
            <a:r>
              <a:rPr lang="pl-PL" sz="2000" dirty="0">
                <a:ea typeface="Calibri" panose="020F0502020204030204" pitchFamily="34" charset="0"/>
              </a:rPr>
              <a:t>do </a:t>
            </a:r>
            <a:r>
              <a:rPr lang="pl-PL" sz="2000" b="1" dirty="0">
                <a:ea typeface="Calibri" panose="020F0502020204030204" pitchFamily="34" charset="0"/>
              </a:rPr>
              <a:t>4212</a:t>
            </a:r>
            <a:r>
              <a:rPr lang="pl-PL" sz="2000" dirty="0">
                <a:ea typeface="Calibri" panose="020F0502020204030204" pitchFamily="34" charset="0"/>
              </a:rPr>
              <a:t>,</a:t>
            </a:r>
            <a:br>
              <a:rPr lang="pl-PL" sz="2000" dirty="0">
                <a:ea typeface="Calibri" panose="020F0502020204030204" pitchFamily="34" charset="0"/>
              </a:rPr>
            </a:br>
            <a:r>
              <a:rPr lang="pl-PL" sz="2000" dirty="0">
                <a:ea typeface="Calibri" panose="020F0502020204030204" pitchFamily="34" charset="0"/>
              </a:rPr>
              <a:t>czyli o </a:t>
            </a:r>
            <a:r>
              <a:rPr lang="pl-PL" sz="2000" b="1" dirty="0">
                <a:ea typeface="Calibri" panose="020F0502020204030204" pitchFamily="34" charset="0"/>
              </a:rPr>
              <a:t>366</a:t>
            </a:r>
            <a:r>
              <a:rPr lang="pl-PL" sz="2000" dirty="0">
                <a:ea typeface="Calibri" panose="020F0502020204030204" pitchFamily="34" charset="0"/>
              </a:rPr>
              <a:t> </a:t>
            </a:r>
            <a:r>
              <a:rPr lang="pl-PL" sz="2000" dirty="0" smtClean="0">
                <a:ea typeface="Calibri" panose="020F0502020204030204" pitchFamily="34" charset="0"/>
              </a:rPr>
              <a:t>osób</a:t>
            </a:r>
            <a:endParaRPr lang="pl-PL" sz="2000" dirty="0" smtClean="0"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000" dirty="0" smtClean="0">
                <a:latin typeface="+mj-lt"/>
                <a:ea typeface="Calibri" panose="020F0502020204030204" pitchFamily="34" charset="0"/>
              </a:rPr>
              <a:t>Ilość </a:t>
            </a:r>
            <a:r>
              <a:rPr lang="pl-PL" sz="2000" dirty="0">
                <a:latin typeface="+mj-lt"/>
                <a:ea typeface="Calibri" panose="020F0502020204030204" pitchFamily="34" charset="0"/>
              </a:rPr>
              <a:t>osób w wieku poprodukcyjnym będzie się </a:t>
            </a:r>
            <a:r>
              <a:rPr lang="pl-PL" sz="2000" dirty="0" smtClean="0">
                <a:latin typeface="+mj-lt"/>
                <a:ea typeface="Calibri" panose="020F0502020204030204" pitchFamily="34" charset="0"/>
              </a:rPr>
              <a:t>zwiększać</a:t>
            </a:r>
            <a:r>
              <a:rPr lang="pl-PL" sz="1050" dirty="0">
                <a:ea typeface="Calibri" panose="020F0502020204030204" pitchFamily="34" charset="0"/>
              </a:rPr>
              <a:t> </a:t>
            </a:r>
            <a:r>
              <a:rPr lang="pl-PL" sz="2000" dirty="0" smtClean="0">
                <a:ea typeface="Calibri" panose="020F0502020204030204" pitchFamily="34" charset="0"/>
              </a:rPr>
              <a:t>z </a:t>
            </a:r>
            <a:r>
              <a:rPr lang="pl-PL" sz="2000" b="1" dirty="0">
                <a:ea typeface="Calibri" panose="020F0502020204030204" pitchFamily="34" charset="0"/>
              </a:rPr>
              <a:t>1522</a:t>
            </a:r>
            <a:r>
              <a:rPr lang="pl-PL" sz="2000" dirty="0">
                <a:ea typeface="Calibri" panose="020F0502020204030204" pitchFamily="34" charset="0"/>
              </a:rPr>
              <a:t> do </a:t>
            </a:r>
            <a:r>
              <a:rPr lang="pl-PL" sz="2000" b="1" dirty="0">
                <a:ea typeface="Calibri" panose="020F0502020204030204" pitchFamily="34" charset="0"/>
              </a:rPr>
              <a:t>1784</a:t>
            </a:r>
            <a:r>
              <a:rPr lang="pl-PL" sz="2000" dirty="0">
                <a:ea typeface="Calibri" panose="020F0502020204030204" pitchFamily="34" charset="0"/>
              </a:rPr>
              <a:t>, czyli o </a:t>
            </a:r>
            <a:r>
              <a:rPr lang="pl-PL" sz="2000" b="1" dirty="0">
                <a:ea typeface="Calibri" panose="020F0502020204030204" pitchFamily="34" charset="0"/>
              </a:rPr>
              <a:t>262</a:t>
            </a:r>
            <a:r>
              <a:rPr lang="pl-PL" sz="2000" dirty="0">
                <a:ea typeface="Calibri" panose="020F0502020204030204" pitchFamily="34" charset="0"/>
              </a:rPr>
              <a:t> osoby</a:t>
            </a:r>
            <a:endParaRPr lang="de-AT" sz="2000" dirty="0"/>
          </a:p>
          <a:p>
            <a:pPr>
              <a:spcAft>
                <a:spcPts val="1200"/>
              </a:spcAft>
            </a:pPr>
            <a:endParaRPr lang="pl-PL" sz="2000" dirty="0">
              <a:latin typeface="+mj-lt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35493" y="5715000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772" y="5877272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661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Usprawnienie dojazdu do Wrocławia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7" y="2060848"/>
            <a:ext cx="8229600" cy="380588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000" dirty="0" smtClean="0">
                <a:latin typeface="+mj-lt"/>
              </a:rPr>
              <a:t>Długość trasy samochodowej oraz średni czas dojazdu z centrum gminy do centrum Wrocławia (w dzień roboczy): </a:t>
            </a:r>
          </a:p>
          <a:p>
            <a:pPr>
              <a:spcAft>
                <a:spcPts val="1200"/>
              </a:spcAft>
            </a:pPr>
            <a:r>
              <a:rPr lang="pl-PL" sz="2000" dirty="0" smtClean="0">
                <a:latin typeface="+mj-lt"/>
              </a:rPr>
              <a:t>Obecnie: </a:t>
            </a:r>
            <a:r>
              <a:rPr lang="pl-PL" sz="2000" b="1" dirty="0" smtClean="0">
                <a:latin typeface="+mj-lt"/>
              </a:rPr>
              <a:t>44 km, 65 min.</a:t>
            </a:r>
          </a:p>
          <a:p>
            <a:pPr>
              <a:spcAft>
                <a:spcPts val="1200"/>
              </a:spcAft>
            </a:pPr>
            <a:r>
              <a:rPr lang="pl-PL" sz="2000" dirty="0" smtClean="0">
                <a:latin typeface="+mj-lt"/>
              </a:rPr>
              <a:t>Szacunek po zrealizowaniu S8: </a:t>
            </a:r>
            <a:r>
              <a:rPr lang="pl-PL" sz="2000" b="1" dirty="0" smtClean="0">
                <a:latin typeface="+mj-lt"/>
              </a:rPr>
              <a:t>42 km, 45 min.</a:t>
            </a:r>
          </a:p>
          <a:p>
            <a:pPr>
              <a:spcAft>
                <a:spcPts val="1200"/>
              </a:spcAft>
            </a:pPr>
            <a:endParaRPr lang="pl-PL" sz="2000" dirty="0">
              <a:latin typeface="+mj-lt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pl-PL" sz="2000" dirty="0" smtClean="0">
                <a:latin typeface="+mj-lt"/>
              </a:rPr>
              <a:t>Czas przejazdu koleją do centrum Wrocławia (szacunek po reaktywacji połączenia): </a:t>
            </a:r>
            <a:r>
              <a:rPr lang="pl-PL" sz="2000" b="1" dirty="0" smtClean="0">
                <a:latin typeface="+mj-lt"/>
              </a:rPr>
              <a:t>50 min.</a:t>
            </a:r>
          </a:p>
          <a:p>
            <a:pPr>
              <a:spcAft>
                <a:spcPts val="1200"/>
              </a:spcAft>
            </a:pPr>
            <a:endParaRPr lang="pl-PL" sz="2000" dirty="0">
              <a:latin typeface="+mj-lt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510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Perspektywy po oddaniu do użytku drogi S8 (1)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2132856"/>
            <a:ext cx="8229600" cy="4165923"/>
          </a:xfrm>
        </p:spPr>
        <p:txBody>
          <a:bodyPr>
            <a:noAutofit/>
          </a:bodyPr>
          <a:lstStyle/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możliwości codziennego wyjazdu / przyjazdu z/do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gminy</a:t>
            </a:r>
            <a:endParaRPr lang="pl-PL" sz="20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perspektywa szybszego, bezpieczniejszego i wygodniejszego dojazdu indywidualnego (także autobusy, </a:t>
            </a:r>
            <a:r>
              <a:rPr lang="pl-PL" sz="2000" dirty="0" err="1">
                <a:latin typeface="+mj-lt"/>
                <a:cs typeface="Times New Roman" panose="02020603050405020304" pitchFamily="18" charset="0"/>
              </a:rPr>
              <a:t>busy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)</a:t>
            </a:r>
            <a:endParaRPr lang="pl-PL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możliwości dla przedsiębiorców i biznesu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zainteresowanie osiedleniem / pozostaniem w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gminie</a:t>
            </a:r>
            <a:endParaRPr lang="pl-PL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inwestycje mieszkaniowe indywidualne z opóźnieniem po uruchomieniu S8, fala większej ilości mieszkańców po 2027 r. </a:t>
            </a: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33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Perspektywy po oddaniu do użytku drogi S8 </a:t>
            </a:r>
            <a:r>
              <a:rPr lang="pl-PL" sz="2800" dirty="0" smtClean="0"/>
              <a:t>(2)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2132856"/>
            <a:ext cx="8229600" cy="416592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Przeprowadzka osób spoza gminy Łagiewniki (np. osób pracujących we Wrocławiu, ale chcących mieszać poza miastem):</a:t>
            </a:r>
          </a:p>
          <a:p>
            <a:pPr>
              <a:lnSpc>
                <a:spcPct val="107000"/>
              </a:lnSpc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około </a:t>
            </a:r>
            <a:r>
              <a:rPr lang="pl-PL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osób w wieku produkcyjnym </a:t>
            </a:r>
          </a:p>
          <a:p>
            <a:pPr>
              <a:lnSpc>
                <a:spcPct val="107000"/>
              </a:lnSpc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wraz z ok. </a:t>
            </a:r>
            <a:r>
              <a:rPr lang="pl-PL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70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dziećmi (wiek przedprodukcyjny).</a:t>
            </a:r>
            <a:endParaRPr lang="de-AT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2077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Perspektywy po oddaniu do użytku drogi S8 </a:t>
            </a:r>
            <a:r>
              <a:rPr lang="pl-PL" sz="2800" dirty="0" smtClean="0"/>
              <a:t>(3)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2132856"/>
            <a:ext cx="8229600" cy="4165923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7000"/>
              </a:lnSpc>
              <a:buNone/>
            </a:pP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Budowa węzłów na S8 i powiązana z nimi sieć dróg wojewódzkich,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powiatowych oznacza:</a:t>
            </a:r>
            <a:endParaRPr lang="pl-PL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pl-PL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nowe tereny inwestycyjne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(produkcyjne, technologiczne, składowe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l-P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przygotowanie inwestycji komercyjnych, wzmożony obrót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nieruchomościami</a:t>
            </a:r>
            <a:endParaRPr lang="pl-P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zakończenie nowych inwestycji budowlanych (komercyjnych - przemysłowych, usługowych) uwarunkowanych komunikacyjne przez S8 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-&gt; do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nowych miejsc pracy</a:t>
            </a:r>
            <a:endParaRPr lang="pl-PL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59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Perspektywy po </a:t>
            </a:r>
            <a:r>
              <a:rPr lang="pl-PL" sz="2800" dirty="0" smtClean="0"/>
              <a:t>reaktywacji kolei (1)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2132856"/>
            <a:ext cx="8229600" cy="4165923"/>
          </a:xfrm>
        </p:spPr>
        <p:txBody>
          <a:bodyPr>
            <a:noAutofit/>
          </a:bodyPr>
          <a:lstStyle/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nowe możliwości, szczególnie dla mieszkańców o niższych dochodach, osób młodych, dla których koszt i warunki codziennego dojazdu do Wrocławia mają znaczenie dla podjęcia decyzji mieszkaniowych</a:t>
            </a:r>
          </a:p>
          <a:p>
            <a:pPr lvl="1">
              <a:lnSpc>
                <a:spcPct val="107000"/>
              </a:lnSpc>
            </a:pP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zwiększenie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szans na pozostanie młodych mieszkańców - w samych Łagiewnikach i w miejscowościach z przystankami</a:t>
            </a:r>
          </a:p>
          <a:p>
            <a:pPr lvl="1">
              <a:lnSpc>
                <a:spcPct val="107000"/>
              </a:lnSpc>
            </a:pP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wzrost inwestycji mieszkaniowych głównie w Łagiewnikach (przez perspektywę szybszego dojazdu do Wrocławia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663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Perspektywy po </a:t>
            </a:r>
            <a:r>
              <a:rPr lang="pl-PL" sz="2800" dirty="0" smtClean="0"/>
              <a:t>reaktywacji kolei (2)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2132856"/>
            <a:ext cx="8229600" cy="4165923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7000"/>
              </a:lnSpc>
              <a:buNone/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Przeprowadzka osób spoza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gminy Łagiewniki (np. osób pracujących we Wrocławiu, ale chcących mieszać poza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miastem):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około 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osób w wieku produkcyjnym </a:t>
            </a:r>
            <a:endParaRPr lang="pl-PL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Wraz z ok. 42 </a:t>
            </a:r>
            <a:r>
              <a:rPr lang="pl-PL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dziećmi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(wiek przedprodukcyjny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de-AT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48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Co konsultujemy?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800" dirty="0"/>
              <a:t>Wizję rozwoju przestrzennego </a:t>
            </a:r>
            <a:r>
              <a:rPr lang="pl-PL" sz="2800" dirty="0" smtClean="0"/>
              <a:t>gminy </a:t>
            </a:r>
            <a:r>
              <a:rPr lang="pl-PL" sz="2800" dirty="0"/>
              <a:t>oraz</a:t>
            </a:r>
          </a:p>
          <a:p>
            <a:pPr marL="0" indent="0" algn="ctr">
              <a:buNone/>
            </a:pPr>
            <a:r>
              <a:rPr lang="pl-PL" sz="2800" dirty="0"/>
              <a:t> wprowadzania na jej podstawie zapisów do </a:t>
            </a:r>
          </a:p>
          <a:p>
            <a:pPr marL="0" indent="0" algn="ctr">
              <a:buNone/>
            </a:pPr>
            <a:r>
              <a:rPr lang="pl-PL" sz="2800" dirty="0"/>
              <a:t>Studium Uwarunkowań i Kierunków </a:t>
            </a:r>
          </a:p>
          <a:p>
            <a:pPr marL="0" indent="0" algn="ctr">
              <a:buNone/>
            </a:pPr>
            <a:r>
              <a:rPr lang="pl-PL" sz="2800" dirty="0"/>
              <a:t>Zagospodarowania Przestrzennego.</a:t>
            </a:r>
          </a:p>
          <a:p>
            <a:endParaRPr lang="pl-PL" dirty="0"/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0BBDCBEA-B023-4782-956F-43107A12D44D}"/>
              </a:ext>
            </a:extLst>
          </p:cNvPr>
          <p:cNvSpPr/>
          <p:nvPr/>
        </p:nvSpPr>
        <p:spPr>
          <a:xfrm rot="16200000">
            <a:off x="4290495" y="-439239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5CF4BB4-9670-4E67-B194-6621B77BDB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5741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Aktualizacja prognozy demograficznej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4453955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pl-PL" sz="2400" dirty="0">
                <a:ea typeface="Calibri" panose="020F0502020204030204" pitchFamily="34" charset="0"/>
              </a:rPr>
              <a:t>4 scenariusze aktualizacji prognozy demograficznej do 2030 r</a:t>
            </a:r>
            <a:r>
              <a:rPr lang="pl-PL" sz="2400" dirty="0" smtClean="0">
                <a:ea typeface="Calibri" panose="020F0502020204030204" pitchFamily="34" charset="0"/>
              </a:rPr>
              <a:t>.:</a:t>
            </a:r>
          </a:p>
          <a:p>
            <a:pPr>
              <a:lnSpc>
                <a:spcPct val="115000"/>
              </a:lnSpc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cenariusz 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bez inwestycji komunikacyjnych (S8,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kolej)</a:t>
            </a:r>
          </a:p>
          <a:p>
            <a:pPr>
              <a:lnSpc>
                <a:spcPct val="115000"/>
              </a:lnSpc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scenariusz 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z drogą S8, ale bez inwestycji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kolejowej</a:t>
            </a:r>
          </a:p>
          <a:p>
            <a:pPr>
              <a:lnSpc>
                <a:spcPct val="115000"/>
              </a:lnSpc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scenariusz 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z inwestycją kolejową, ale bez drogi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S8</a:t>
            </a:r>
          </a:p>
          <a:p>
            <a:pPr>
              <a:lnSpc>
                <a:spcPct val="115000"/>
              </a:lnSpc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scenariusz 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 oboma inwestycjami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(S8, kolej)</a:t>
            </a:r>
            <a:endParaRPr lang="de-AT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876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Scenariusz I (bez inwestycji komunikacyjnych)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4453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>
                <a:ea typeface="Calibri" panose="020F0502020204030204" pitchFamily="34" charset="0"/>
              </a:rPr>
              <a:t>Prognozowana </a:t>
            </a:r>
            <a:r>
              <a:rPr lang="pl-PL" sz="2000" dirty="0">
                <a:ea typeface="Calibri" panose="020F0502020204030204" pitchFamily="34" charset="0"/>
              </a:rPr>
              <a:t>zmiana w 2030 roku w stosunku do roku 2020 (ilość osób w poszczególnych grupach ekonomicznych</a:t>
            </a:r>
            <a:r>
              <a:rPr lang="pl-PL" sz="2000" dirty="0" smtClean="0">
                <a:ea typeface="Calibri" panose="020F0502020204030204" pitchFamily="34" charset="0"/>
              </a:rPr>
              <a:t>):</a:t>
            </a: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</a:endParaRPr>
          </a:p>
          <a:p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przedprodukcyjny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 1338 do 1180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158 osób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produkcyjny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z 4578 do 4212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366 osób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6269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Scenariusz II (z S8)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4453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>
                <a:ea typeface="Calibri" panose="020F0502020204030204" pitchFamily="34" charset="0"/>
              </a:rPr>
              <a:t>Prognozowana </a:t>
            </a:r>
            <a:r>
              <a:rPr lang="pl-PL" sz="2000" dirty="0">
                <a:ea typeface="Calibri" panose="020F0502020204030204" pitchFamily="34" charset="0"/>
              </a:rPr>
              <a:t>zmiana w 2030 roku w stosunku do roku 2020 (ilość osób w poszczególnych grupach ekonomicznych</a:t>
            </a:r>
            <a:r>
              <a:rPr lang="pl-PL" sz="2000" dirty="0" smtClean="0">
                <a:ea typeface="Calibri" panose="020F0502020204030204" pitchFamily="34" charset="0"/>
              </a:rPr>
              <a:t>):</a:t>
            </a: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</a:endParaRPr>
          </a:p>
          <a:p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przedprodukcyjny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: z 1338 do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1362 osób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+24 osoby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produkcyjny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: z 4578 do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4472 osób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106 osób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602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Scenariusz III (z koleją)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4453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>
                <a:ea typeface="Calibri" panose="020F0502020204030204" pitchFamily="34" charset="0"/>
              </a:rPr>
              <a:t>Prognozowana </a:t>
            </a:r>
            <a:r>
              <a:rPr lang="pl-PL" sz="2000" dirty="0">
                <a:ea typeface="Calibri" panose="020F0502020204030204" pitchFamily="34" charset="0"/>
              </a:rPr>
              <a:t>zmiana w 2030 roku w stosunku do roku 2020 (ilość osób w poszczególnych grupach ekonomicznych</a:t>
            </a:r>
            <a:r>
              <a:rPr lang="pl-PL" sz="2000" dirty="0" smtClean="0">
                <a:ea typeface="Calibri" panose="020F0502020204030204" pitchFamily="34" charset="0"/>
              </a:rPr>
              <a:t>):</a:t>
            </a: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</a:endParaRPr>
          </a:p>
          <a:p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przedprodukcyjny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: z 1338 do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1285 osób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- 53 osoby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produkcyjny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: z 4578 do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4362 osób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216 osób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755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Scenariusz IV (z S8 i koleją)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4453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>
                <a:ea typeface="Calibri" panose="020F0502020204030204" pitchFamily="34" charset="0"/>
              </a:rPr>
              <a:t>Prognozowana </a:t>
            </a:r>
            <a:r>
              <a:rPr lang="pl-PL" sz="2000" dirty="0">
                <a:ea typeface="Calibri" panose="020F0502020204030204" pitchFamily="34" charset="0"/>
              </a:rPr>
              <a:t>zmiana w 2030 roku w stosunku do roku 2020 (ilość osób w poszczególnych grupach ekonomicznych</a:t>
            </a:r>
            <a:r>
              <a:rPr lang="pl-PL" sz="2000" dirty="0" smtClean="0">
                <a:ea typeface="Calibri" panose="020F0502020204030204" pitchFamily="34" charset="0"/>
              </a:rPr>
              <a:t>):</a:t>
            </a: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</a:endParaRPr>
          </a:p>
          <a:p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przedprodukcyjny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: z 1338 do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1404 osób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+ 66 osób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produkcyjny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: z 4578 do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4532 osób (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 osób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440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Wnioski demograficzne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4453955"/>
          </a:xfrm>
        </p:spPr>
        <p:txBody>
          <a:bodyPr>
            <a:noAutofit/>
          </a:bodyPr>
          <a:lstStyle/>
          <a:p>
            <a:pPr>
              <a:tabLst>
                <a:tab pos="540385" algn="l"/>
              </a:tabLst>
            </a:pPr>
            <a:r>
              <a:rPr lang="pl-PL" sz="2000" dirty="0">
                <a:ea typeface="Calibri" panose="020F0502020204030204" pitchFamily="34" charset="0"/>
              </a:rPr>
              <a:t>Budowa drogi S8 i reaktywacja linii kolejowej: </a:t>
            </a:r>
            <a:r>
              <a:rPr lang="pl-PL" sz="2000" b="1" dirty="0">
                <a:ea typeface="Calibri" panose="020F0502020204030204" pitchFamily="34" charset="0"/>
              </a:rPr>
              <a:t>powrót do demograficznej tendencji wzrostowej na kilka </a:t>
            </a:r>
            <a:r>
              <a:rPr lang="pl-PL" sz="2000" b="1" dirty="0" smtClean="0">
                <a:ea typeface="Calibri" panose="020F0502020204030204" pitchFamily="34" charset="0"/>
              </a:rPr>
              <a:t>dekad</a:t>
            </a:r>
          </a:p>
          <a:p>
            <a:pPr>
              <a:tabLst>
                <a:tab pos="540385" algn="l"/>
              </a:tabLst>
            </a:pPr>
            <a:endParaRPr lang="pl-PL" sz="2000" b="1" dirty="0" smtClean="0">
              <a:ea typeface="Calibri" panose="020F0502020204030204" pitchFamily="34" charset="0"/>
            </a:endParaRPr>
          </a:p>
          <a:p>
            <a:pPr>
              <a:tabLst>
                <a:tab pos="540385" algn="l"/>
              </a:tabLst>
            </a:pPr>
            <a:r>
              <a:rPr lang="pl-PL" sz="2000" b="1" dirty="0" smtClean="0"/>
              <a:t>Skutki</a:t>
            </a:r>
            <a:r>
              <a:rPr lang="pl-PL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demograficzne wynikają z migracji do Łagiewnik, osłabienia migracji z Łagiewnik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, a nie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ze wzmożonego przyrostu naturalnego,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co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nie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zapewnia stabilnej ciągłej poprawy sytuacji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demograficznej</a:t>
            </a:r>
          </a:p>
          <a:p>
            <a:pPr>
              <a:tabLst>
                <a:tab pos="540385" algn="l"/>
              </a:tabLst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40385" algn="l"/>
              </a:tabLst>
            </a:pPr>
            <a:r>
              <a:rPr lang="pl-PL" sz="2000" b="1" dirty="0" smtClean="0">
                <a:ea typeface="Calibri" panose="020F0502020204030204" pitchFamily="34" charset="0"/>
              </a:rPr>
              <a:t>Po </a:t>
            </a:r>
            <a:r>
              <a:rPr lang="pl-PL" sz="2000" b="1" dirty="0">
                <a:ea typeface="Calibri" panose="020F0502020204030204" pitchFamily="34" charset="0"/>
              </a:rPr>
              <a:t>20-30 latach</a:t>
            </a:r>
            <a:r>
              <a:rPr lang="pl-PL" sz="2000" dirty="0">
                <a:ea typeface="Calibri" panose="020F0502020204030204" pitchFamily="34" charset="0"/>
              </a:rPr>
              <a:t>, kiedy pokolenie w wieku </a:t>
            </a:r>
            <a:r>
              <a:rPr lang="pl-PL" sz="2000" dirty="0" smtClean="0">
                <a:ea typeface="Calibri" panose="020F0502020204030204" pitchFamily="34" charset="0"/>
              </a:rPr>
              <a:t>produkcyjnym zestarzeje </a:t>
            </a:r>
            <a:r>
              <a:rPr lang="pl-PL" sz="2000" dirty="0">
                <a:ea typeface="Calibri" panose="020F0502020204030204" pitchFamily="34" charset="0"/>
              </a:rPr>
              <a:t>się, a nie wzrośnie współczynnik dzietności, nie dojdzie do zastępowania pokoleń i </a:t>
            </a:r>
            <a:r>
              <a:rPr lang="pl-PL" sz="2000" b="1" dirty="0">
                <a:ea typeface="Calibri" panose="020F0502020204030204" pitchFamily="34" charset="0"/>
              </a:rPr>
              <a:t>gmina zacznie się mocno </a:t>
            </a:r>
            <a:r>
              <a:rPr lang="pl-PL" sz="2000" b="1" dirty="0" smtClean="0">
                <a:ea typeface="Calibri" panose="020F0502020204030204" pitchFamily="34" charset="0"/>
              </a:rPr>
              <a:t>starzeć</a:t>
            </a:r>
          </a:p>
          <a:p>
            <a:pPr>
              <a:tabLst>
                <a:tab pos="540385" algn="l"/>
              </a:tabLst>
            </a:pPr>
            <a:r>
              <a:rPr lang="pl-PL" sz="2000" dirty="0" smtClean="0">
                <a:ea typeface="Calibri" panose="020F0502020204030204" pitchFamily="34" charset="0"/>
              </a:rPr>
              <a:t>Kolejne</a:t>
            </a:r>
            <a:r>
              <a:rPr lang="pl-PL" sz="2000" dirty="0">
                <a:ea typeface="Calibri" panose="020F0502020204030204" pitchFamily="34" charset="0"/>
              </a:rPr>
              <a:t>, konkurencyjne powody do kolejnych migracji?</a:t>
            </a:r>
            <a:endParaRPr lang="de-AT" sz="2000" dirty="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305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Pozostałe wnioski (1)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844824"/>
            <a:ext cx="8229600" cy="4453955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Efekty budowy drogi S8 będą rozłożone w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czasie.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Budowa S8 wpłynie równomiernie na rozwój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gminy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540385" algn="l"/>
              </a:tabLst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Efekty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reaktywacji linii kolejowej będą odczuwalne bez opóźnienia w czasie. Kolej wpłynie na rozwój gminy w sposób punktowy, tj. szczególnie na miejscowości z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przystankami</a:t>
            </a:r>
          </a:p>
          <a:p>
            <a:pPr lvl="1">
              <a:buFont typeface="Arial" panose="020B0604020202020204" pitchFamily="34" charset="0"/>
              <a:buChar char="•"/>
              <a:tabLst>
                <a:tab pos="540385" algn="l"/>
              </a:tabLst>
            </a:pP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Wpływ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odbudowy linii kolejowej skupi się na samych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mieszkańcach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540385" algn="l"/>
              </a:tabLst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Wpływ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budowy S8 obejmie nie tylko mieszkańców, także przedsiębiorców i biznes, tranzyt i logistykę</a:t>
            </a: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661248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3" y="5829533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269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Pozostałe wnioski (2)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507287" cy="4669979"/>
          </a:xfrm>
        </p:spPr>
        <p:txBody>
          <a:bodyPr>
            <a:noAutofit/>
          </a:bodyPr>
          <a:lstStyle/>
          <a:p>
            <a:pPr marL="883285">
              <a:tabLst>
                <a:tab pos="540385" algn="l"/>
              </a:tabLst>
            </a:pP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Poprawa kondycji ekonomicznej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gminy: </a:t>
            </a: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więcej wpływów z podatku dochodowego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(osoby, firmy) i </a:t>
            </a: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podatku od nieruchomości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(przemysłowych, komercyjnych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83285">
              <a:tabLst>
                <a:tab pos="540385" algn="l"/>
              </a:tabLst>
            </a:pPr>
            <a:endParaRPr lang="pl-P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3285">
              <a:tabLst>
                <a:tab pos="540385" algn="l"/>
              </a:tabLst>
            </a:pP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Lepsza kondycja ekonomiczna wiąże się z </a:t>
            </a: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większym rynkiem pracy, popytem na pracę i zwiększeniem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zarobków</a:t>
            </a:r>
          </a:p>
          <a:p>
            <a:pPr marL="883285">
              <a:tabLst>
                <a:tab pos="540385" algn="l"/>
              </a:tabLst>
            </a:pPr>
            <a:endParaRPr lang="pl-P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3285">
              <a:tabLst>
                <a:tab pos="540385" algn="l"/>
              </a:tabLst>
            </a:pP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Efektem ubocznym będzie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wzrost </a:t>
            </a: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 nieruchomości, usług, oczekiwań płacowych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(dotyczy zatrudniających) </a:t>
            </a:r>
            <a:endParaRPr lang="pl-PL" sz="2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3285">
              <a:tabLst>
                <a:tab pos="540385" algn="l"/>
              </a:tabLst>
            </a:pPr>
            <a:endParaRPr lang="pl-PL" sz="2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3285">
              <a:tabLst>
                <a:tab pos="540385" algn="l"/>
              </a:tabLst>
            </a:pP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ereny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 S8 będą wykupywane wg stawek jak za tereny 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budowlane -&gt;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dokapitalizowanie </a:t>
            </a: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społeczeństwa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(właścicieli 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przejmowanych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działek). </a:t>
            </a:r>
            <a:endParaRPr lang="de-AT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3285">
              <a:tabLst>
                <a:tab pos="540385" algn="l"/>
              </a:tabLst>
            </a:pPr>
            <a:endParaRPr lang="de-AT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A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8FAEFF35-C53E-48E7-A085-B86B0E35AC3C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6F2B6CC-65CB-4ED1-8D82-FAFB53DE1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5" y="5715814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51" y="5877272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8489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B6C3E351-900D-44C4-9682-5312FA0C48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195" y="0"/>
            <a:ext cx="4875609" cy="6858000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29980957-47CC-42F7-A23A-F6969CBA6614}"/>
              </a:ext>
            </a:extLst>
          </p:cNvPr>
          <p:cNvSpPr/>
          <p:nvPr/>
        </p:nvSpPr>
        <p:spPr>
          <a:xfrm>
            <a:off x="2134195" y="30679"/>
            <a:ext cx="4875609" cy="2420888"/>
          </a:xfrm>
          <a:prstGeom prst="rect">
            <a:avLst/>
          </a:prstGeom>
          <a:solidFill>
            <a:srgbClr val="F5FFF7"/>
          </a:solidFill>
          <a:ln>
            <a:solidFill>
              <a:srgbClr val="F5F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7D36EF2F-734E-4F34-84C0-5E9E172579B2}"/>
              </a:ext>
            </a:extLst>
          </p:cNvPr>
          <p:cNvSpPr txBox="1"/>
          <p:nvPr/>
        </p:nvSpPr>
        <p:spPr>
          <a:xfrm>
            <a:off x="2203523" y="327671"/>
            <a:ext cx="47369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Studium Uwarunkowań i Kierunków Zagospodarowania Przestrzennego </a:t>
            </a:r>
          </a:p>
          <a:p>
            <a:pPr algn="ctr"/>
            <a:r>
              <a:rPr lang="pl-PL" sz="2000" dirty="0"/>
              <a:t>Gminy Łagiewniki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E3E9E056-7007-4C3A-990D-952FEAB85583}"/>
              </a:ext>
            </a:extLst>
          </p:cNvPr>
          <p:cNvSpPr txBox="1"/>
          <p:nvPr/>
        </p:nvSpPr>
        <p:spPr>
          <a:xfrm>
            <a:off x="3203848" y="1547993"/>
            <a:ext cx="2640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>
                <a:solidFill>
                  <a:srgbClr val="00B050"/>
                </a:solidFill>
              </a:rPr>
              <a:t>KONSULTACJE </a:t>
            </a:r>
            <a:r>
              <a:rPr lang="pl-PL" b="1" dirty="0" smtClean="0">
                <a:solidFill>
                  <a:srgbClr val="00B050"/>
                </a:solidFill>
              </a:rPr>
              <a:t>SPOŁECZNE</a:t>
            </a:r>
          </a:p>
          <a:p>
            <a:pPr algn="ctr"/>
            <a:r>
              <a:rPr lang="pl-PL" b="1" dirty="0" smtClean="0">
                <a:solidFill>
                  <a:srgbClr val="00B050"/>
                </a:solidFill>
              </a:rPr>
              <a:t>2021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EF49AEE2-4D0D-44B9-BB7A-676FCCBC7F64}"/>
              </a:ext>
            </a:extLst>
          </p:cNvPr>
          <p:cNvSpPr/>
          <p:nvPr/>
        </p:nvSpPr>
        <p:spPr>
          <a:xfrm rot="20526405">
            <a:off x="6926335" y="3357479"/>
            <a:ext cx="2391622" cy="284471"/>
          </a:xfrm>
          <a:prstGeom prst="rect">
            <a:avLst/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rójkąt równoramienny 16">
            <a:extLst>
              <a:ext uri="{FF2B5EF4-FFF2-40B4-BE49-F238E27FC236}">
                <a16:creationId xmlns:a16="http://schemas.microsoft.com/office/drawing/2014/main" xmlns="" id="{5DCB350D-A2B3-4398-BF4C-1236F8224F86}"/>
              </a:ext>
            </a:extLst>
          </p:cNvPr>
          <p:cNvSpPr/>
          <p:nvPr/>
        </p:nvSpPr>
        <p:spPr>
          <a:xfrm rot="16200000">
            <a:off x="186041" y="2054320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186" y="6237312"/>
            <a:ext cx="324036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776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Kontekst konsultacji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277"/>
            <a:ext cx="7355160" cy="3845024"/>
          </a:xfrm>
        </p:spPr>
        <p:txBody>
          <a:bodyPr>
            <a:normAutofit/>
          </a:bodyPr>
          <a:lstStyle/>
          <a:p>
            <a:r>
              <a:rPr lang="pl-PL" sz="2000" dirty="0"/>
              <a:t>Kolej (reaktywacja przewozów pasażerskich) </a:t>
            </a:r>
            <a:r>
              <a:rPr lang="pl-PL" sz="2000" dirty="0" smtClean="0"/>
              <a:t>w latach 2022-2023 (zgodnie </a:t>
            </a:r>
            <a:r>
              <a:rPr lang="pl-PL" sz="2000" dirty="0"/>
              <a:t>z deklaracją).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Oddanie drogi ekspresowej S8 do użytku za 7-8 lat (zgodnie z deklaracją).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Lokalizacja węzłów komunikacyjnych w ciągu S8 na terenie </a:t>
            </a:r>
            <a:r>
              <a:rPr lang="pl-PL" sz="2000" dirty="0" smtClean="0"/>
              <a:t>Gminy</a:t>
            </a:r>
            <a:r>
              <a:rPr lang="pl-PL" sz="2000" dirty="0"/>
              <a:t>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F9B7D4E7-40B8-496C-B858-8E6F2A661D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sp>
        <p:nvSpPr>
          <p:cNvPr id="9" name="Trójkąt równoramienny 8">
            <a:extLst>
              <a:ext uri="{FF2B5EF4-FFF2-40B4-BE49-F238E27FC236}">
                <a16:creationId xmlns:a16="http://schemas.microsoft.com/office/drawing/2014/main" xmlns="" id="{47C13C45-5A06-4AE4-A5D7-D91465092263}"/>
              </a:ext>
            </a:extLst>
          </p:cNvPr>
          <p:cNvSpPr/>
          <p:nvPr/>
        </p:nvSpPr>
        <p:spPr>
          <a:xfrm rot="16200000">
            <a:off x="4506521" y="-392659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89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Co z tego wynika? (1)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277"/>
            <a:ext cx="7931224" cy="3845024"/>
          </a:xfrm>
        </p:spPr>
        <p:txBody>
          <a:bodyPr>
            <a:normAutofit/>
          </a:bodyPr>
          <a:lstStyle/>
          <a:p>
            <a:r>
              <a:rPr lang="pl-PL" sz="2000" dirty="0" smtClean="0">
                <a:ea typeface="Arial" panose="020B0604020202020204" pitchFamily="34" charset="0"/>
              </a:rPr>
              <a:t>Funkcjonalnie Gmina </a:t>
            </a:r>
            <a:r>
              <a:rPr lang="pl-PL" sz="2000" dirty="0">
                <a:ea typeface="Arial" panose="020B0604020202020204" pitchFamily="34" charset="0"/>
              </a:rPr>
              <a:t>stanie się łatwo dostępną satelitą Wrocławia, zarówno samochodowo jak i </a:t>
            </a:r>
            <a:r>
              <a:rPr lang="pl-PL" sz="2000" dirty="0" smtClean="0">
                <a:ea typeface="Arial" panose="020B0604020202020204" pitchFamily="34" charset="0"/>
              </a:rPr>
              <a:t>kolejowo</a:t>
            </a:r>
          </a:p>
          <a:p>
            <a:endParaRPr lang="pl-PL" sz="2000" dirty="0"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ea typeface="Arial" panose="020B0604020202020204" pitchFamily="34" charset="0"/>
            </a:endParaRPr>
          </a:p>
          <a:p>
            <a:r>
              <a:rPr lang="pl-PL" sz="2000" dirty="0" smtClean="0">
                <a:ea typeface="Arial" panose="020B0604020202020204" pitchFamily="34" charset="0"/>
              </a:rPr>
              <a:t>Znajdzie się ona w sieci powiązań komunikacyjnych ponadregionalnych (w tym Republika Czeska i dalej)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F9B7D4E7-40B8-496C-B858-8E6F2A661D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sp>
        <p:nvSpPr>
          <p:cNvPr id="9" name="Trójkąt równoramienny 8">
            <a:extLst>
              <a:ext uri="{FF2B5EF4-FFF2-40B4-BE49-F238E27FC236}">
                <a16:creationId xmlns:a16="http://schemas.microsoft.com/office/drawing/2014/main" xmlns="" id="{47C13C45-5A06-4AE4-A5D7-D91465092263}"/>
              </a:ext>
            </a:extLst>
          </p:cNvPr>
          <p:cNvSpPr/>
          <p:nvPr/>
        </p:nvSpPr>
        <p:spPr>
          <a:xfrm rot="16200000">
            <a:off x="4506521" y="-392659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631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Co z tego wynika? (2)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5"/>
            <a:ext cx="8147248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 smtClean="0">
                <a:ea typeface="Arial" panose="020B0604020202020204" pitchFamily="34" charset="0"/>
              </a:rPr>
              <a:t>To potencjalnie może wpłynąć na: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700" dirty="0" smtClean="0"/>
          </a:p>
          <a:p>
            <a:pPr>
              <a:spcBef>
                <a:spcPts val="0"/>
              </a:spcBef>
            </a:pPr>
            <a:r>
              <a:rPr lang="de-AT" sz="2000" dirty="0" err="1" smtClean="0"/>
              <a:t>atrakcyjność</a:t>
            </a:r>
            <a:r>
              <a:rPr lang="de-AT" sz="2000" dirty="0" smtClean="0"/>
              <a:t> </a:t>
            </a:r>
            <a:r>
              <a:rPr lang="de-AT" sz="2000" dirty="0" err="1" smtClean="0"/>
              <a:t>gminy</a:t>
            </a:r>
            <a:r>
              <a:rPr lang="de-AT" sz="2000" dirty="0" smtClean="0"/>
              <a:t> do </a:t>
            </a:r>
            <a:r>
              <a:rPr lang="de-AT" sz="2000" dirty="0" err="1" smtClean="0"/>
              <a:t>zamieszkania</a:t>
            </a:r>
            <a:r>
              <a:rPr lang="pl-PL" sz="2000" dirty="0" smtClean="0"/>
              <a:t> - liczbę mieszkańców (zwiększenie lub zmniejszenie)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zwiększenie dwukierunkowej wymiany kadrowej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ułatwienie </a:t>
            </a:r>
            <a:r>
              <a:rPr lang="pl-PL" sz="2000" dirty="0"/>
              <a:t>dojazdu do pracy (tam / </a:t>
            </a:r>
            <a:r>
              <a:rPr lang="pl-PL" sz="2000" dirty="0" smtClean="0"/>
              <a:t>z)</a:t>
            </a:r>
          </a:p>
          <a:p>
            <a:pPr>
              <a:spcBef>
                <a:spcPts val="0"/>
              </a:spcBef>
            </a:pPr>
            <a:r>
              <a:rPr lang="de-AT" sz="2000" dirty="0" err="1" smtClean="0"/>
              <a:t>atrakcyjność</a:t>
            </a:r>
            <a:r>
              <a:rPr lang="de-AT" sz="2000" dirty="0" smtClean="0"/>
              <a:t> </a:t>
            </a:r>
            <a:r>
              <a:rPr lang="de-AT" sz="2000" dirty="0" err="1"/>
              <a:t>inwestycyjną</a:t>
            </a:r>
            <a:r>
              <a:rPr lang="de-AT" sz="2000" dirty="0"/>
              <a:t> </a:t>
            </a:r>
            <a:r>
              <a:rPr lang="de-AT" sz="2000" dirty="0" err="1"/>
              <a:t>gminy</a:t>
            </a:r>
            <a:r>
              <a:rPr lang="pl-PL" sz="2000" dirty="0"/>
              <a:t> – ściągnięcie inwestycji i powstanie miejsc </a:t>
            </a:r>
            <a:r>
              <a:rPr lang="pl-PL" sz="2000" dirty="0" smtClean="0"/>
              <a:t>pracy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zwiększone </a:t>
            </a:r>
            <a:r>
              <a:rPr lang="pl-PL" sz="2000" dirty="0"/>
              <a:t>wpływy podatkowe: </a:t>
            </a:r>
            <a:r>
              <a:rPr lang="pl-PL" sz="2000" dirty="0">
                <a:ea typeface="Arial" panose="020B0604020202020204" pitchFamily="34" charset="0"/>
              </a:rPr>
              <a:t>od działalności, PIT, od gruntów i budynków </a:t>
            </a:r>
            <a:endParaRPr lang="de-AT" sz="2000" dirty="0">
              <a:ea typeface="Calibri" panose="020F0502020204030204" pitchFamily="34" charset="0"/>
            </a:endParaRPr>
          </a:p>
          <a:p>
            <a:endParaRPr lang="pl-PL" sz="2000" dirty="0">
              <a:ea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F9B7D4E7-40B8-496C-B858-8E6F2A661D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sp>
        <p:nvSpPr>
          <p:cNvPr id="9" name="Trójkąt równoramienny 8">
            <a:extLst>
              <a:ext uri="{FF2B5EF4-FFF2-40B4-BE49-F238E27FC236}">
                <a16:creationId xmlns:a16="http://schemas.microsoft.com/office/drawing/2014/main" xmlns="" id="{47C13C45-5A06-4AE4-A5D7-D91465092263}"/>
              </a:ext>
            </a:extLst>
          </p:cNvPr>
          <p:cNvSpPr/>
          <p:nvPr/>
        </p:nvSpPr>
        <p:spPr>
          <a:xfrm rot="16200000">
            <a:off x="4506521" y="-392659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759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Studium Uwarunkowań i Kierunków Zagospodarowania Przestrzennego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277"/>
            <a:ext cx="7355160" cy="384502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Dokument sporządzany dla całego obszaru gminy, kreujący politykę </a:t>
            </a:r>
            <a:r>
              <a:rPr lang="pl-PL" sz="2000" dirty="0"/>
              <a:t>przestrzenną </a:t>
            </a:r>
            <a:r>
              <a:rPr lang="pl-PL" sz="2000" dirty="0" smtClean="0"/>
              <a:t>gminy</a:t>
            </a:r>
          </a:p>
          <a:p>
            <a:endParaRPr lang="pl-PL" sz="2000" dirty="0"/>
          </a:p>
          <a:p>
            <a:r>
              <a:rPr lang="pl-PL" sz="2000" dirty="0" smtClean="0"/>
              <a:t>Nie </a:t>
            </a:r>
            <a:r>
              <a:rPr lang="pl-PL" sz="2000" dirty="0"/>
              <a:t>jest aktem prawa </a:t>
            </a:r>
            <a:r>
              <a:rPr lang="pl-PL" sz="2000" dirty="0" smtClean="0"/>
              <a:t>miejscowego, </a:t>
            </a:r>
            <a:r>
              <a:rPr lang="pl-PL" sz="2000" dirty="0"/>
              <a:t>a więc nie zawiera przepisów powszechnie obowiązujących i nie może być podstawą do wydania decyzji administracyjnych. </a:t>
            </a: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Wiąże wójta przy </a:t>
            </a:r>
            <a:r>
              <a:rPr lang="pl-PL" sz="2000" dirty="0"/>
              <a:t>sporządzaniu miejscowych planów zagospodarowania </a:t>
            </a:r>
            <a:r>
              <a:rPr lang="pl-PL" sz="2000" dirty="0" smtClean="0"/>
              <a:t>przestrzennego</a:t>
            </a:r>
            <a:r>
              <a:rPr lang="pl-PL" sz="2000" dirty="0"/>
              <a:t> i służy koordynacji ustaleń tych planów.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F9B7D4E7-40B8-496C-B858-8E6F2A661D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sp>
        <p:nvSpPr>
          <p:cNvPr id="9" name="Trójkąt równoramienny 8">
            <a:extLst>
              <a:ext uri="{FF2B5EF4-FFF2-40B4-BE49-F238E27FC236}">
                <a16:creationId xmlns:a16="http://schemas.microsoft.com/office/drawing/2014/main" xmlns="" id="{47C13C45-5A06-4AE4-A5D7-D91465092263}"/>
              </a:ext>
            </a:extLst>
          </p:cNvPr>
          <p:cNvSpPr/>
          <p:nvPr/>
        </p:nvSpPr>
        <p:spPr>
          <a:xfrm rot="16200000">
            <a:off x="4506521" y="-392659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688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Plany przestrzenne gminy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pPr lvl="0" fontAlgn="ctr"/>
            <a:r>
              <a:rPr lang="pl-PL" sz="2000" dirty="0"/>
              <a:t>Gmina chciałaby się rozwijać w sposób </a:t>
            </a:r>
            <a:r>
              <a:rPr lang="pl-PL" sz="2000" dirty="0" smtClean="0"/>
              <a:t>wielofunkcyjny </a:t>
            </a:r>
            <a:r>
              <a:rPr lang="pl-PL" sz="2000" dirty="0"/>
              <a:t>i nie wyklucza żadnego z sektorów gospodarki.</a:t>
            </a:r>
            <a:br>
              <a:rPr lang="pl-PL" sz="2000" dirty="0"/>
            </a:br>
            <a:endParaRPr lang="pl-PL" sz="2000" dirty="0"/>
          </a:p>
          <a:p>
            <a:pPr lvl="0" fontAlgn="ctr"/>
            <a:endParaRPr lang="pl-PL" sz="2000" dirty="0"/>
          </a:p>
          <a:p>
            <a:pPr lvl="0" fontAlgn="ctr"/>
            <a:r>
              <a:rPr lang="pl-PL" sz="2000" dirty="0"/>
              <a:t>Planowane rozpoczęcie prac nad 5 nowymi planami (na bazie nowego </a:t>
            </a:r>
            <a:r>
              <a:rPr lang="pl-PL" sz="2000" dirty="0" smtClean="0"/>
              <a:t>studium</a:t>
            </a:r>
            <a:r>
              <a:rPr lang="pl-PL" sz="2000" dirty="0"/>
              <a:t>) dla miejscowości Ligota Wlk., Łagiewniki, Oleszna, Słupice i Sieniawka.</a:t>
            </a:r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C3E48121-37D3-4F99-BED5-76FD571808A0}"/>
              </a:ext>
            </a:extLst>
          </p:cNvPr>
          <p:cNvSpPr/>
          <p:nvPr/>
        </p:nvSpPr>
        <p:spPr>
          <a:xfrm rot="16200000">
            <a:off x="4429275" y="-520065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B268C840-5D2B-437C-A572-DACEDF74F6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85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Tematy szczegółowe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pl-PL" sz="2000" dirty="0" smtClean="0"/>
              <a:t>Przestrzeń gminy po wybraniu wariantu przebiegu drogi S8.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dirty="0" smtClean="0"/>
              <a:t>Miejsca </a:t>
            </a:r>
            <a:r>
              <a:rPr lang="pl-PL" sz="2000" dirty="0"/>
              <a:t>w gminie dogodne dla rozwoju działalności </a:t>
            </a:r>
            <a:r>
              <a:rPr lang="pl-PL" sz="2000" dirty="0" smtClean="0"/>
              <a:t>przemysłowej.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r>
              <a:rPr lang="pl-PL" sz="2000" dirty="0"/>
              <a:t>Miejsca w gminie dogodne dla rozwoju turystyki i wypoczynku.</a:t>
            </a:r>
            <a:br>
              <a:rPr lang="pl-PL" sz="2000" dirty="0"/>
            </a:br>
            <a:endParaRPr lang="pl-PL" sz="2000" dirty="0"/>
          </a:p>
          <a:p>
            <a:pPr lvl="0"/>
            <a:r>
              <a:rPr lang="pl-PL" sz="2000" dirty="0" smtClean="0"/>
              <a:t>Wizja </a:t>
            </a:r>
            <a:r>
              <a:rPr lang="pl-PL" sz="2000" dirty="0"/>
              <a:t>ukształtowania przestrzeni centralnych w miejscowości Łagiewniki.</a:t>
            </a:r>
            <a:br>
              <a:rPr lang="pl-PL" sz="2000" dirty="0"/>
            </a:br>
            <a:endParaRPr lang="pl-PL" sz="2000" dirty="0"/>
          </a:p>
          <a:p>
            <a:pPr lvl="0"/>
            <a:r>
              <a:rPr lang="pl-PL" sz="2000" dirty="0"/>
              <a:t>Zmniejszenie uciążliwości istniejącej biogazowni</a:t>
            </a:r>
            <a:r>
              <a:rPr lang="pl-PL" sz="2000" dirty="0" smtClean="0"/>
              <a:t>.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 smtClean="0"/>
              <a:t>Problem spalarni śmieci.</a:t>
            </a:r>
            <a:endParaRPr lang="pl-PL" sz="2000" dirty="0"/>
          </a:p>
          <a:p>
            <a:pPr lvl="0"/>
            <a:endParaRPr lang="pl-PL" dirty="0"/>
          </a:p>
          <a:p>
            <a:endParaRPr lang="pl-PL" dirty="0"/>
          </a:p>
        </p:txBody>
      </p:sp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xmlns="" id="{52A3781C-BF91-49B7-8120-B45968AE874A}"/>
              </a:ext>
            </a:extLst>
          </p:cNvPr>
          <p:cNvSpPr/>
          <p:nvPr/>
        </p:nvSpPr>
        <p:spPr>
          <a:xfrm rot="16200000">
            <a:off x="4362503" y="-445048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A0A4F39-8D7A-4E05-91DA-D7DE93A8D9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98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Tematy szczegółowe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sz="2600" dirty="0"/>
              <a:t>Nowa zabudowa mieszkaniowa jedno i wielorodzinna.</a:t>
            </a:r>
          </a:p>
          <a:p>
            <a:pPr lvl="0"/>
            <a:endParaRPr lang="pl-PL" sz="2600" dirty="0"/>
          </a:p>
          <a:p>
            <a:pPr lvl="0"/>
            <a:r>
              <a:rPr lang="pl-PL" sz="2600" dirty="0"/>
              <a:t>Ograniczenia dotyczące lokalizacji zabudowy w granicach Ślężańskiego Parku Krajobrazowego oraz obszarów objętych ochroną. </a:t>
            </a:r>
          </a:p>
          <a:p>
            <a:pPr lvl="0"/>
            <a:endParaRPr lang="pl-PL" sz="2600" dirty="0"/>
          </a:p>
          <a:p>
            <a:pPr lvl="0"/>
            <a:r>
              <a:rPr lang="pl-PL" sz="2600" dirty="0"/>
              <a:t>Problem ochronnych założeń ŚPK z planowanym rozwojem zabudowy. </a:t>
            </a:r>
          </a:p>
          <a:p>
            <a:pPr marL="0" lvl="0" indent="0">
              <a:buNone/>
            </a:pPr>
            <a:endParaRPr lang="pl-PL" sz="2600" dirty="0"/>
          </a:p>
          <a:p>
            <a:pPr lvl="0"/>
            <a:r>
              <a:rPr lang="pl-PL" sz="2600" dirty="0"/>
              <a:t>Przebieg dróg.</a:t>
            </a:r>
          </a:p>
          <a:p>
            <a:pPr marL="0" lvl="0" indent="0">
              <a:buNone/>
            </a:pPr>
            <a:endParaRPr lang="pl-PL" sz="2600" dirty="0"/>
          </a:p>
          <a:p>
            <a:pPr lvl="0"/>
            <a:r>
              <a:rPr lang="pl-PL" sz="2600" dirty="0"/>
              <a:t>Miejsca wspólne w poszczególnych wsiach.</a:t>
            </a:r>
          </a:p>
          <a:p>
            <a:pPr marL="0" lvl="0" indent="0">
              <a:buNone/>
            </a:pPr>
            <a:endParaRPr lang="pl-PL" sz="2600" dirty="0"/>
          </a:p>
          <a:p>
            <a:pPr lvl="0"/>
            <a:r>
              <a:rPr lang="pl-PL" sz="2600" dirty="0"/>
              <a:t>Ograniczenia wynikające z zasad ochrony przyrody i dziedzictwa kulturowego.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BA7EC91-48C7-4219-A5A8-DC30D75445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9" r="1262"/>
          <a:stretch/>
        </p:blipFill>
        <p:spPr>
          <a:xfrm>
            <a:off x="812637" y="5566916"/>
            <a:ext cx="7518725" cy="1143000"/>
          </a:xfrm>
          <a:prstGeom prst="rect">
            <a:avLst/>
          </a:prstGeom>
        </p:spPr>
      </p:pic>
      <p:sp>
        <p:nvSpPr>
          <p:cNvPr id="7" name="Trójkąt równoramienny 6">
            <a:extLst>
              <a:ext uri="{FF2B5EF4-FFF2-40B4-BE49-F238E27FC236}">
                <a16:creationId xmlns:a16="http://schemas.microsoft.com/office/drawing/2014/main" xmlns="" id="{225F1EE5-71C3-47FA-9055-49C4BBD305F0}"/>
              </a:ext>
            </a:extLst>
          </p:cNvPr>
          <p:cNvSpPr/>
          <p:nvPr/>
        </p:nvSpPr>
        <p:spPr>
          <a:xfrm rot="16200000">
            <a:off x="4429275" y="-521784"/>
            <a:ext cx="285446" cy="3610869"/>
          </a:xfrm>
          <a:prstGeom prst="triangle">
            <a:avLst>
              <a:gd name="adj" fmla="val 40093"/>
            </a:avLst>
          </a:prstGeom>
          <a:solidFill>
            <a:srgbClr val="D4C538"/>
          </a:solidFill>
          <a:ln>
            <a:solidFill>
              <a:srgbClr val="D4C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5" y="5733256"/>
            <a:ext cx="576065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774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1217</Words>
  <Application>Microsoft Office PowerPoint</Application>
  <PresentationFormat>Pokaz na ekranie (4:3)</PresentationFormat>
  <Paragraphs>193</Paragraphs>
  <Slides>28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Prezentacja programu PowerPoint</vt:lpstr>
      <vt:lpstr>Co konsultujemy?</vt:lpstr>
      <vt:lpstr>Kontekst konsultacji</vt:lpstr>
      <vt:lpstr>Co z tego wynika? (1)</vt:lpstr>
      <vt:lpstr>Co z tego wynika? (2)</vt:lpstr>
      <vt:lpstr>Studium Uwarunkowań i Kierunków Zagospodarowania Przestrzennego</vt:lpstr>
      <vt:lpstr>Plany przestrzenne gminy</vt:lpstr>
      <vt:lpstr>Tematy szczegółowe (1)</vt:lpstr>
      <vt:lpstr>Tematy szczegółowe (2)</vt:lpstr>
      <vt:lpstr>Harmonogram konsultacji (1)</vt:lpstr>
      <vt:lpstr>Harmonogram konsultacji (2)</vt:lpstr>
      <vt:lpstr>Działania towarzyszące</vt:lpstr>
      <vt:lpstr>Dotychczasowa prognoza demograficzna</vt:lpstr>
      <vt:lpstr>Usprawnienie dojazdu do Wrocławia</vt:lpstr>
      <vt:lpstr>Perspektywy po oddaniu do użytku drogi S8 (1)</vt:lpstr>
      <vt:lpstr>Perspektywy po oddaniu do użytku drogi S8 (2)</vt:lpstr>
      <vt:lpstr>Perspektywy po oddaniu do użytku drogi S8 (3)</vt:lpstr>
      <vt:lpstr>Perspektywy po reaktywacji kolei (1)</vt:lpstr>
      <vt:lpstr>Perspektywy po reaktywacji kolei (2)</vt:lpstr>
      <vt:lpstr>Aktualizacja prognozy demograficznej</vt:lpstr>
      <vt:lpstr>Scenariusz I (bez inwestycji komunikacyjnych)</vt:lpstr>
      <vt:lpstr>Scenariusz II (z S8)</vt:lpstr>
      <vt:lpstr>Scenariusz III (z koleją)</vt:lpstr>
      <vt:lpstr>Scenariusz IV (z S8 i koleją)</vt:lpstr>
      <vt:lpstr>Wnioski demograficzne</vt:lpstr>
      <vt:lpstr>Pozostałe wnioski (1)</vt:lpstr>
      <vt:lpstr>Pozostałe wnioski (2)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Konsultacje społeczne</dc:title>
  <dc:creator>Tomek</dc:creator>
  <cp:lastModifiedBy>Tomek</cp:lastModifiedBy>
  <cp:revision>28</cp:revision>
  <dcterms:created xsi:type="dcterms:W3CDTF">2020-10-01T06:30:01Z</dcterms:created>
  <dcterms:modified xsi:type="dcterms:W3CDTF">2021-03-29T07:54:42Z</dcterms:modified>
</cp:coreProperties>
</file>